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CA"/>
    </a:defPPr>
    <a:lvl1pPr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1pPr>
    <a:lvl2pPr marL="4572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2pPr>
    <a:lvl3pPr marL="9144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3pPr>
    <a:lvl4pPr marL="13716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4pPr>
    <a:lvl5pPr marL="1828800" algn="l" rtl="0" fontAlgn="base">
      <a:spcBef>
        <a:spcPct val="50000"/>
      </a:spcBef>
      <a:spcAft>
        <a:spcPct val="0"/>
      </a:spcAft>
      <a:defRPr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3CA49EE6-AEBB-4A86-9627-7C365AFC7C44}" type="slidenum">
              <a:rPr lang="en-CA" altLang="en-US"/>
              <a:pPr/>
              <a:t>‹#›</a:t>
            </a:fld>
            <a:endParaRPr lang="en-CA" altLang="en-US"/>
          </a:p>
        </p:txBody>
      </p:sp>
    </p:spTree>
    <p:extLst>
      <p:ext uri="{BB962C8B-B14F-4D97-AF65-F5344CB8AC3E}">
        <p14:creationId xmlns:p14="http://schemas.microsoft.com/office/powerpoint/2010/main" val="303851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2EBCC984-ADA0-454F-B66A-262872CA2FD7}" type="slidenum">
              <a:rPr lang="en-CA" altLang="en-US"/>
              <a:pPr/>
              <a:t>‹#›</a:t>
            </a:fld>
            <a:endParaRPr lang="en-CA" altLang="en-US"/>
          </a:p>
        </p:txBody>
      </p:sp>
    </p:spTree>
    <p:extLst>
      <p:ext uri="{BB962C8B-B14F-4D97-AF65-F5344CB8AC3E}">
        <p14:creationId xmlns:p14="http://schemas.microsoft.com/office/powerpoint/2010/main" val="170664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5F108D48-8367-4891-9C73-E806021063D7}" type="slidenum">
              <a:rPr lang="en-CA" altLang="en-US"/>
              <a:pPr/>
              <a:t>‹#›</a:t>
            </a:fld>
            <a:endParaRPr lang="en-CA" altLang="en-US"/>
          </a:p>
        </p:txBody>
      </p:sp>
    </p:spTree>
    <p:extLst>
      <p:ext uri="{BB962C8B-B14F-4D97-AF65-F5344CB8AC3E}">
        <p14:creationId xmlns:p14="http://schemas.microsoft.com/office/powerpoint/2010/main" val="165590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B5698AB4-DFD8-4386-888D-9DE758D810E6}" type="slidenum">
              <a:rPr lang="en-CA" altLang="en-US"/>
              <a:pPr/>
              <a:t>‹#›</a:t>
            </a:fld>
            <a:endParaRPr lang="en-CA" altLang="en-US"/>
          </a:p>
        </p:txBody>
      </p:sp>
    </p:spTree>
    <p:extLst>
      <p:ext uri="{BB962C8B-B14F-4D97-AF65-F5344CB8AC3E}">
        <p14:creationId xmlns:p14="http://schemas.microsoft.com/office/powerpoint/2010/main" val="24953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82ED1462-D0A3-4B87-BF3B-B3C8C8E76F7E}" type="slidenum">
              <a:rPr lang="en-CA" altLang="en-US"/>
              <a:pPr/>
              <a:t>‹#›</a:t>
            </a:fld>
            <a:endParaRPr lang="en-CA" altLang="en-US"/>
          </a:p>
        </p:txBody>
      </p:sp>
    </p:spTree>
    <p:extLst>
      <p:ext uri="{BB962C8B-B14F-4D97-AF65-F5344CB8AC3E}">
        <p14:creationId xmlns:p14="http://schemas.microsoft.com/office/powerpoint/2010/main" val="212541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E9F6EAFB-7533-4F56-BB50-E33410794684}" type="slidenum">
              <a:rPr lang="en-CA" altLang="en-US"/>
              <a:pPr/>
              <a:t>‹#›</a:t>
            </a:fld>
            <a:endParaRPr lang="en-CA" altLang="en-US"/>
          </a:p>
        </p:txBody>
      </p:sp>
    </p:spTree>
    <p:extLst>
      <p:ext uri="{BB962C8B-B14F-4D97-AF65-F5344CB8AC3E}">
        <p14:creationId xmlns:p14="http://schemas.microsoft.com/office/powerpoint/2010/main" val="55725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4B481CD9-BDCB-4409-A590-F16A97507158}" type="slidenum">
              <a:rPr lang="en-CA" altLang="en-US"/>
              <a:pPr/>
              <a:t>‹#›</a:t>
            </a:fld>
            <a:endParaRPr lang="en-CA" altLang="en-US"/>
          </a:p>
        </p:txBody>
      </p:sp>
    </p:spTree>
    <p:extLst>
      <p:ext uri="{BB962C8B-B14F-4D97-AF65-F5344CB8AC3E}">
        <p14:creationId xmlns:p14="http://schemas.microsoft.com/office/powerpoint/2010/main" val="98752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80ABAFBA-257C-4683-8986-D0FD84C30A76}" type="slidenum">
              <a:rPr lang="en-CA" altLang="en-US"/>
              <a:pPr/>
              <a:t>‹#›</a:t>
            </a:fld>
            <a:endParaRPr lang="en-CA" altLang="en-US"/>
          </a:p>
        </p:txBody>
      </p:sp>
    </p:spTree>
    <p:extLst>
      <p:ext uri="{BB962C8B-B14F-4D97-AF65-F5344CB8AC3E}">
        <p14:creationId xmlns:p14="http://schemas.microsoft.com/office/powerpoint/2010/main" val="48806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0B2FEED3-E6AB-43A4-AE94-9860715BE141}" type="slidenum">
              <a:rPr lang="en-CA" altLang="en-US"/>
              <a:pPr/>
              <a:t>‹#›</a:t>
            </a:fld>
            <a:endParaRPr lang="en-CA" altLang="en-US"/>
          </a:p>
        </p:txBody>
      </p:sp>
    </p:spTree>
    <p:extLst>
      <p:ext uri="{BB962C8B-B14F-4D97-AF65-F5344CB8AC3E}">
        <p14:creationId xmlns:p14="http://schemas.microsoft.com/office/powerpoint/2010/main" val="260686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2272D7F2-9C17-455A-9987-165AC243155B}" type="slidenum">
              <a:rPr lang="en-CA" altLang="en-US"/>
              <a:pPr/>
              <a:t>‹#›</a:t>
            </a:fld>
            <a:endParaRPr lang="en-CA" altLang="en-US"/>
          </a:p>
        </p:txBody>
      </p:sp>
    </p:spTree>
    <p:extLst>
      <p:ext uri="{BB962C8B-B14F-4D97-AF65-F5344CB8AC3E}">
        <p14:creationId xmlns:p14="http://schemas.microsoft.com/office/powerpoint/2010/main" val="235454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1C9A986D-CB86-4B1F-807C-90E29BA032A5}" type="slidenum">
              <a:rPr lang="en-CA" altLang="en-US"/>
              <a:pPr/>
              <a:t>‹#›</a:t>
            </a:fld>
            <a:endParaRPr lang="en-CA" altLang="en-US"/>
          </a:p>
        </p:txBody>
      </p:sp>
    </p:spTree>
    <p:extLst>
      <p:ext uri="{BB962C8B-B14F-4D97-AF65-F5344CB8AC3E}">
        <p14:creationId xmlns:p14="http://schemas.microsoft.com/office/powerpoint/2010/main" val="135654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defRPr sz="1400" smtClean="0">
                <a:latin typeface="+mn-lt"/>
                <a:ea typeface="ＭＳ Ｐゴシック"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spcBef>
                <a:spcPct val="0"/>
              </a:spcBef>
              <a:defRPr sz="1400" smtClean="0">
                <a:latin typeface="+mn-lt"/>
                <a:ea typeface="ＭＳ Ｐゴシック"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panose="020B0604020202020204" pitchFamily="34" charset="0"/>
              </a:defRPr>
            </a:lvl1pPr>
          </a:lstStyle>
          <a:p>
            <a:fld id="{15F23A53-1DB2-48D1-9C1A-26B533439940}" type="slidenum">
              <a:rPr lang="en-CA" altLang="en-US"/>
              <a:pPr/>
              <a:t>‹#›</a:t>
            </a:fld>
            <a:endParaRPr lang="en-CA" altLang="en-US"/>
          </a:p>
        </p:txBody>
      </p:sp>
      <p:pic>
        <p:nvPicPr>
          <p:cNvPr id="1031" name="Picture 12" descr="image?id=92808&amp;rendTypeId=34"/>
          <p:cNvPicPr>
            <a:picLocks noChangeAspect="1" noChangeArrowheads="1"/>
          </p:cNvPicPr>
          <p:nvPr userDrawn="1"/>
        </p:nvPicPr>
        <p:blipFill>
          <a:blip r:embed="rId13">
            <a:lum bright="42000"/>
            <a:extLst>
              <a:ext uri="{28A0092B-C50C-407E-A947-70E740481C1C}">
                <a14:useLocalDpi xmlns:a14="http://schemas.microsoft.com/office/drawing/2010/main" val="0"/>
              </a:ext>
            </a:extLst>
          </a:blip>
          <a:srcRect/>
          <a:stretch>
            <a:fillRect/>
          </a:stretch>
        </p:blipFill>
        <p:spPr bwMode="auto">
          <a:xfrm>
            <a:off x="0" y="1106488"/>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71550" y="1412875"/>
            <a:ext cx="698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a:latin typeface="Comic Sans MS" charset="0"/>
                <a:ea typeface="ＭＳ Ｐゴシック" charset="0"/>
              </a:rPr>
              <a:t>The Importance of the Respiratory System</a:t>
            </a:r>
            <a:endParaRPr lang="en-CA" sz="2400" b="1">
              <a:latin typeface="Comic Sans MS" charset="0"/>
              <a:ea typeface="ＭＳ Ｐゴシック" charset="0"/>
            </a:endParaRPr>
          </a:p>
        </p:txBody>
      </p:sp>
      <p:pic>
        <p:nvPicPr>
          <p:cNvPr id="2050" name="Picture 6" descr="300px-3DScience_respiratory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420938"/>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188913"/>
            <a:ext cx="8569325"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The air contains 20 times more oxygen than the water does. The larger land animals need a better way to secure their oxygen. So they use the lung, which is a system that consists of a wind pipe (trachea) that branch into the lungs. The lungs contain internal fold which increase the surface area and increasing the opportunity to absorb more oxygen. </a:t>
            </a:r>
            <a:endParaRPr lang="en-CA" altLang="en-US" sz="1800"/>
          </a:p>
        </p:txBody>
      </p:sp>
      <p:pic>
        <p:nvPicPr>
          <p:cNvPr id="11266" name="Picture 3" descr="lu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00213"/>
            <a:ext cx="5256212"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Illu_bronchi_lu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08013"/>
            <a:ext cx="8642350"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68313" y="2379663"/>
            <a:ext cx="8280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4400" b="1">
                <a:latin typeface="Comic Sans MS" charset="0"/>
                <a:ea typeface="ＭＳ Ｐゴシック" charset="0"/>
              </a:rPr>
              <a:t>Why do we need to breathe? </a:t>
            </a:r>
            <a:endParaRPr lang="en-CA" sz="4400" b="1">
              <a:latin typeface="Comic Sans MS" charset="0"/>
              <a:ea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539750" y="260350"/>
            <a:ext cx="82089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Comic Sans MS" charset="0"/>
                <a:ea typeface="ＭＳ Ｐゴシック" charset="0"/>
              </a:rPr>
              <a:t>Oxygen is so essential to humans that they would die within a few minutes. We can survive a few days without water and weeks without food.</a:t>
            </a:r>
            <a:endParaRPr lang="en-CA">
              <a:latin typeface="Comic Sans MS" charset="0"/>
              <a:ea typeface="ＭＳ Ｐゴシック" charset="0"/>
            </a:endParaRPr>
          </a:p>
        </p:txBody>
      </p:sp>
      <p:pic>
        <p:nvPicPr>
          <p:cNvPr id="4098" name="Picture 5" descr="Water%20Ripp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81075"/>
            <a:ext cx="363537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asian%20food"/>
          <p:cNvPicPr>
            <a:picLocks noChangeAspect="1" noChangeArrowheads="1"/>
          </p:cNvPicPr>
          <p:nvPr/>
        </p:nvPicPr>
        <p:blipFill>
          <a:blip r:embed="rId3">
            <a:extLst>
              <a:ext uri="{28A0092B-C50C-407E-A947-70E740481C1C}">
                <a14:useLocalDpi xmlns:a14="http://schemas.microsoft.com/office/drawing/2010/main" val="0"/>
              </a:ext>
            </a:extLst>
          </a:blip>
          <a:srcRect r="13338"/>
          <a:stretch>
            <a:fillRect/>
          </a:stretch>
        </p:blipFill>
        <p:spPr bwMode="auto">
          <a:xfrm>
            <a:off x="5651500" y="1268413"/>
            <a:ext cx="3122613"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15_19_8---Tree--Northumberland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933825"/>
            <a:ext cx="39370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9388" y="188913"/>
            <a:ext cx="8713787"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b="1">
                <a:latin typeface="Comic Sans MS" charset="0"/>
                <a:ea typeface="ＭＳ Ｐゴシック" charset="0"/>
              </a:rPr>
              <a:t>Respiration</a:t>
            </a:r>
            <a:r>
              <a:rPr lang="en-US">
                <a:latin typeface="Comic Sans MS" charset="0"/>
                <a:ea typeface="ＭＳ Ｐゴシック" charset="0"/>
              </a:rPr>
              <a:t> describes all processes involved in the exchange of oxygen and carbon dioxide between cells and the environment. Respiration includes breathing, gas exchange, and cellular respiration (in mitochondria).</a:t>
            </a:r>
            <a:endParaRPr lang="en-CA">
              <a:latin typeface="Comic Sans MS" charset="0"/>
              <a:ea typeface="ＭＳ Ｐゴシック" charset="0"/>
            </a:endParaRPr>
          </a:p>
        </p:txBody>
      </p:sp>
      <p:pic>
        <p:nvPicPr>
          <p:cNvPr id="5122" name="Picture 4" descr="mitochond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3600"/>
            <a:ext cx="358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humrespsy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060575"/>
            <a:ext cx="4572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68313" y="1989138"/>
            <a:ext cx="8280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a:latin typeface="Comic Sans MS" charset="0"/>
                <a:ea typeface="ＭＳ Ｐゴシック" charset="0"/>
              </a:rPr>
              <a:t>Refresh me on cellular respiration?</a:t>
            </a:r>
            <a:endParaRPr lang="en-CA" sz="3600">
              <a:latin typeface="Comic Sans MS" charset="0"/>
              <a:ea typeface="ＭＳ Ｐゴシック" charset="0"/>
            </a:endParaRPr>
          </a:p>
        </p:txBody>
      </p:sp>
      <p:sp>
        <p:nvSpPr>
          <p:cNvPr id="7173" name="Rectangle 5"/>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Comic Sans MS" charset="0"/>
              <a:ea typeface="ＭＳ Ｐゴシック" charset="0"/>
            </a:endParaRPr>
          </a:p>
        </p:txBody>
      </p:sp>
      <p:graphicFrame>
        <p:nvGraphicFramePr>
          <p:cNvPr id="7172" name="Object 4"/>
          <p:cNvGraphicFramePr>
            <a:graphicFrameLocks noChangeAspect="1"/>
          </p:cNvGraphicFramePr>
          <p:nvPr/>
        </p:nvGraphicFramePr>
        <p:xfrm>
          <a:off x="611188" y="3074988"/>
          <a:ext cx="7993062" cy="641350"/>
        </p:xfrm>
        <a:graphic>
          <a:graphicData uri="http://schemas.openxmlformats.org/presentationml/2006/ole">
            <mc:AlternateContent xmlns:mc="http://schemas.openxmlformats.org/markup-compatibility/2006">
              <mc:Choice xmlns:v="urn:schemas-microsoft-com:vml" Requires="v">
                <p:oleObj spid="_x0000_s6148" name="Equation" r:id="rId3" imgW="3048000" imgH="241300" progId="Equation.3">
                  <p:embed/>
                </p:oleObj>
              </mc:Choice>
              <mc:Fallback>
                <p:oleObj name="Equation" r:id="rId3" imgW="30480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074988"/>
                        <a:ext cx="7993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3850" y="333375"/>
            <a:ext cx="8424863" cy="132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b="1">
                <a:latin typeface="Comic Sans MS" charset="0"/>
                <a:ea typeface="ＭＳ Ｐゴシック" charset="0"/>
              </a:rPr>
              <a:t>Breathing </a:t>
            </a:r>
            <a:r>
              <a:rPr lang="en-US">
                <a:latin typeface="Comic Sans MS" charset="0"/>
                <a:ea typeface="ＭＳ Ｐゴシック" charset="0"/>
              </a:rPr>
              <a:t>is the movement of gases between the respiratory membrane of living things and their external environment. </a:t>
            </a:r>
            <a:endParaRPr lang="en-US" b="1">
              <a:latin typeface="Comic Sans MS" charset="0"/>
              <a:ea typeface="ＭＳ Ｐゴシック" charset="0"/>
            </a:endParaRPr>
          </a:p>
          <a:p>
            <a:pPr>
              <a:defRPr/>
            </a:pPr>
            <a:r>
              <a:rPr lang="en-US" b="1">
                <a:latin typeface="Comic Sans MS" charset="0"/>
                <a:ea typeface="ＭＳ Ｐゴシック" charset="0"/>
              </a:rPr>
              <a:t>Respiratory Membrane</a:t>
            </a:r>
            <a:r>
              <a:rPr lang="en-US">
                <a:latin typeface="Comic Sans MS" charset="0"/>
                <a:ea typeface="ＭＳ Ｐゴシック" charset="0"/>
              </a:rPr>
              <a:t> is the membrane where the diffusion of gases occurs. </a:t>
            </a:r>
            <a:endParaRPr lang="en-CA">
              <a:latin typeface="Comic Sans MS" charset="0"/>
              <a:ea typeface="ＭＳ Ｐゴシック" charset="0"/>
            </a:endParaRPr>
          </a:p>
        </p:txBody>
      </p:sp>
      <p:pic>
        <p:nvPicPr>
          <p:cNvPr id="7170" name="Picture 3" descr="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133600"/>
            <a:ext cx="770413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25413" y="188913"/>
            <a:ext cx="38703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0"/>
              </a:spcBef>
              <a:defRPr/>
            </a:pPr>
            <a:r>
              <a:rPr lang="en-US" b="1">
                <a:latin typeface="Comic Sans MS" charset="0"/>
                <a:ea typeface="ＭＳ Ｐゴシック" charset="0"/>
              </a:rPr>
              <a:t>The Challenge of Getting Oxygen</a:t>
            </a:r>
          </a:p>
        </p:txBody>
      </p:sp>
      <p:pic>
        <p:nvPicPr>
          <p:cNvPr id="8194" name="Picture 4" descr="leopard-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429000"/>
            <a:ext cx="30972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323850" y="836613"/>
            <a:ext cx="8208963" cy="1741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The bigger you are the more oxygen you need! </a:t>
            </a:r>
          </a:p>
          <a:p>
            <a:pPr eaLnBrk="1" hangingPunct="1"/>
            <a:r>
              <a:rPr lang="en-US" altLang="en-US" sz="1800"/>
              <a:t>The larger and complex organisms must have a large surface area to exchange the gas. Worms use their moist skin as the surface area to exchange gas. It must stay moist to work!</a:t>
            </a:r>
          </a:p>
          <a:p>
            <a:pPr eaLnBrk="1" hangingPunct="1"/>
            <a:r>
              <a:rPr lang="en-US" altLang="en-US" sz="1800"/>
              <a:t>Frogs use both, skin and lungs…</a:t>
            </a:r>
            <a:endParaRPr lang="en-CA" altLang="en-US" sz="1800"/>
          </a:p>
        </p:txBody>
      </p:sp>
      <p:pic>
        <p:nvPicPr>
          <p:cNvPr id="8196" name="Picture 7" descr="red-wiggler-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284538"/>
            <a:ext cx="2857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288" y="188913"/>
            <a:ext cx="8280400"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Other animals use gills for their exchange. Folding and branching of gills gives them increased surface area. Gills work great in aquatic situations and not in terrestrial situations. Air would dry them out too quick and the exchange could not occur. There always has to be a moist surface for this to occur. </a:t>
            </a:r>
            <a:endParaRPr lang="en-CA" altLang="en-US" sz="1800"/>
          </a:p>
        </p:txBody>
      </p:sp>
      <p:pic>
        <p:nvPicPr>
          <p:cNvPr id="9218" name="Picture 5" descr="fig14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1341438"/>
            <a:ext cx="453707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50825" y="5300663"/>
            <a:ext cx="8642350"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1" hangingPunct="1"/>
            <a:r>
              <a:rPr lang="en-US" altLang="en-US" sz="1800"/>
              <a:t>Fish use a countercurrent flow. This has water moving in one direction and the blood in the opposite direction. This increases efficiency. An important point to note is that oxygen can only diffuse in a high to low direction! So, if the water has a lower concentration of oxygen than in the fish’s body the fish will die.</a:t>
            </a:r>
            <a:endParaRPr lang="en-CA"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0825" y="404813"/>
            <a:ext cx="86423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Comic Sans MS" charset="0"/>
                <a:ea typeface="ＭＳ Ｐゴシック" charset="0"/>
              </a:rPr>
              <a:t>Insects use a tracheal system. This system consists of branching tubes, connecting cells directly to the atmosphere by openings in the exoskeleton called spiracles. This is great for small land animals, but not so great for larger animals. </a:t>
            </a:r>
            <a:endParaRPr lang="en-CA">
              <a:latin typeface="Comic Sans MS" charset="0"/>
              <a:ea typeface="ＭＳ Ｐゴシック" charset="0"/>
            </a:endParaRPr>
          </a:p>
        </p:txBody>
      </p:sp>
      <p:pic>
        <p:nvPicPr>
          <p:cNvPr id="10242" name="Picture 3" descr="grasshopper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50101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trache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60800"/>
            <a:ext cx="3276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1800" b="0" i="0" u="none" strike="noStrike" cap="none" normalizeH="0" baseline="0">
            <a:ln>
              <a:noFill/>
            </a:ln>
            <a:solidFill>
              <a:schemeClr val="tx1"/>
            </a:solidFill>
            <a:effectLst/>
            <a:latin typeface="Comic Sans MS"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1800" b="0" i="0" u="none" strike="noStrike" cap="none" normalizeH="0" baseline="0">
            <a:ln>
              <a:noFill/>
            </a:ln>
            <a:solidFill>
              <a:schemeClr val="tx1"/>
            </a:solidFill>
            <a:effectLst/>
            <a:latin typeface="Comic Sans MS" charset="0"/>
            <a:ea typeface="ＭＳ Ｐゴシック"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F6C859F0E51B4E8CAAC9448BB9A517" ma:contentTypeVersion="" ma:contentTypeDescription="Create a new document." ma:contentTypeScope="" ma:versionID="14ca894cf831fb6a29792b95be7d80da">
  <xsd:schema xmlns:xsd="http://www.w3.org/2001/XMLSchema" xmlns:xs="http://www.w3.org/2001/XMLSchema" xmlns:p="http://schemas.microsoft.com/office/2006/metadata/properties" targetNamespace="http://schemas.microsoft.com/office/2006/metadata/properties" ma:root="true" ma:fieldsID="9b938d1d0e22567bcc0762bf699773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A02296-C4B2-4F53-8B3D-5F65F26C53A6}">
  <ds:schemaRefs>
    <ds:schemaRef ds:uri="http://schemas.microsoft.com/office/2006/metadata/longProperties"/>
  </ds:schemaRefs>
</ds:datastoreItem>
</file>

<file path=customXml/itemProps2.xml><?xml version="1.0" encoding="utf-8"?>
<ds:datastoreItem xmlns:ds="http://schemas.openxmlformats.org/officeDocument/2006/customXml" ds:itemID="{EE6914D0-7CAC-4D89-AEDC-7782918F9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80EDDD-A236-4C52-A728-05BB66895726}">
  <ds:schemaRefs>
    <ds:schemaRef ds:uri="http://schemas.microsoft.com/sharepoint/v3/contenttype/forms"/>
  </ds:schemaRefs>
</ds:datastoreItem>
</file>

<file path=customXml/itemProps4.xml><?xml version="1.0" encoding="utf-8"?>
<ds:datastoreItem xmlns:ds="http://schemas.openxmlformats.org/officeDocument/2006/customXml" ds:itemID="{B6DE5B52-3AAF-4944-B978-1534D8DD6819}">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TotalTime>
  <Words>403</Words>
  <Application>Microsoft Office PowerPoint</Application>
  <PresentationFormat>On-screen Show (4:3)</PresentationFormat>
  <Paragraphs>15</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Comic Sans MS</vt:lpstr>
      <vt:lpstr>MS PGothic</vt:lpstr>
      <vt:lpstr>Arial</vt:lpstr>
      <vt:lpstr>Calibri</vt: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Penner</dc:creator>
  <cp:lastModifiedBy>Richard Ochran</cp:lastModifiedBy>
  <cp:revision>8</cp:revision>
  <dcterms:created xsi:type="dcterms:W3CDTF">2008-04-27T19:26:59Z</dcterms:created>
  <dcterms:modified xsi:type="dcterms:W3CDTF">2014-12-23T03:56:53Z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Ms. Thomas - Heart Lake SS</vt:lpwstr>
  </property>
  <property fmtid="{D5CDD505-2E9C-101B-9397-08002B2CF9AE}" pid="3" name="display_urn:schemas-microsoft-com:office:office#Author">
    <vt:lpwstr>Ms. Thomas - Heart Lake SS</vt:lpwstr>
  </property>
</Properties>
</file>